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445" r:id="rId2"/>
    <p:sldId id="347" r:id="rId3"/>
    <p:sldId id="400" r:id="rId4"/>
    <p:sldId id="401" r:id="rId5"/>
    <p:sldId id="402" r:id="rId6"/>
    <p:sldId id="403" r:id="rId7"/>
    <p:sldId id="404" r:id="rId8"/>
    <p:sldId id="405" r:id="rId9"/>
    <p:sldId id="406" r:id="rId10"/>
    <p:sldId id="407" r:id="rId11"/>
    <p:sldId id="408" r:id="rId12"/>
    <p:sldId id="409" r:id="rId13"/>
    <p:sldId id="410" r:id="rId14"/>
    <p:sldId id="411" r:id="rId15"/>
    <p:sldId id="412" r:id="rId16"/>
    <p:sldId id="413" r:id="rId17"/>
    <p:sldId id="446" r:id="rId18"/>
    <p:sldId id="414" r:id="rId19"/>
    <p:sldId id="415" r:id="rId20"/>
    <p:sldId id="418" r:id="rId21"/>
    <p:sldId id="419" r:id="rId22"/>
    <p:sldId id="420" r:id="rId23"/>
    <p:sldId id="421" r:id="rId24"/>
    <p:sldId id="422" r:id="rId25"/>
    <p:sldId id="423" r:id="rId26"/>
    <p:sldId id="424" r:id="rId27"/>
    <p:sldId id="425" r:id="rId28"/>
    <p:sldId id="447" r:id="rId29"/>
    <p:sldId id="366" r:id="rId30"/>
    <p:sldId id="44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84698" autoAdjust="0"/>
  </p:normalViewPr>
  <p:slideViewPr>
    <p:cSldViewPr>
      <p:cViewPr>
        <p:scale>
          <a:sx n="66" d="100"/>
          <a:sy n="66" d="100"/>
        </p:scale>
        <p:origin x="-1276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0" y="70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8141C-1FE4-4D87-B00D-6A681C6ABDAB}" type="datetimeFigureOut">
              <a:rPr lang="en-IN" smtClean="0"/>
              <a:t>09-01-2024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97293-404B-44E7-8FF7-D9A57321E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7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0DCD-4B35-41B5-9D33-ACFB3442181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702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0DCD-4B35-41B5-9D33-ACFB34421816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702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F6FE439-C49D-4EC1-BB5F-F12E4768289D}" type="datetime1">
              <a:rPr lang="en-US">
                <a:solidFill>
                  <a:prstClr val="black"/>
                </a:solidFill>
              </a:rPr>
              <a:pPr/>
              <a:t>1/9/2024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641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74D2745-A1BB-4740-B2A6-77A91BD6B24F}" type="datetime1">
              <a:rPr lang="en-US">
                <a:solidFill>
                  <a:prstClr val="black"/>
                </a:solidFill>
              </a:rPr>
              <a:pPr/>
              <a:t>1/9/2024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044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6D82B56-AE6E-4339-A450-F4754EE48308}" type="datetime1">
              <a:rPr lang="en-US">
                <a:solidFill>
                  <a:prstClr val="black"/>
                </a:solidFill>
              </a:rPr>
              <a:pPr/>
              <a:t>1/9/2024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579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DE04EE8-9791-44D9-8C72-CADA01B0B9BA}" type="datetime1">
              <a:rPr lang="en-US">
                <a:solidFill>
                  <a:prstClr val="black"/>
                </a:solidFill>
              </a:rPr>
              <a:pPr/>
              <a:t>1/9/2024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65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2754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4195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Copyright © 2009 Addison-Wesley. All rights reserved.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1-</a:t>
            </a:r>
            <a:fld id="{2720CEF3-E9D1-4755-A08F-1B10BC3280D2}" type="slidenum">
              <a:rPr lang="en-US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705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539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886200"/>
            <a:ext cx="7086600" cy="1752600"/>
          </a:xfrm>
          <a:prstGeom prst="rect">
            <a:avLst/>
          </a:prstGeom>
        </p:spPr>
        <p:txBody>
          <a:bodyPr/>
          <a:lstStyle>
            <a:lvl1pPr marL="0" indent="0">
              <a:buFont typeface="Symbol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3621550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DB2D93-AE7A-42DB-AE6D-911FA1DECDB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FBAEC8-FF2C-457A-ADE7-DB2E0A1B3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2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74E0460-F78B-4751-ACD5-CB1FA823892D}" type="datetime1">
              <a:rPr lang="en-US">
                <a:solidFill>
                  <a:prstClr val="black"/>
                </a:solidFill>
              </a:rPr>
              <a:pPr/>
              <a:t>1/9/2024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728983" y="132462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buFont typeface="Courier New" panose="02070309020205020404" pitchFamily="49" charset="0"/>
              <a:buChar char="o"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137160">
              <a:buFont typeface="Calibri" panose="020F0502020204030204" pitchFamily="34" charset="0"/>
              <a:buChar char="−"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8043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7CA7694-521A-450C-9D96-31F4F6DC37F1}" type="datetime1">
              <a:rPr lang="en-US">
                <a:solidFill>
                  <a:prstClr val="black"/>
                </a:solidFill>
              </a:rPr>
              <a:pPr/>
              <a:t>1/9/2024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rgbClr val="930B0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buFont typeface="Courier New" panose="02070309020205020404" pitchFamily="49" charset="0"/>
              <a:buChar char="o"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137160">
              <a:buFont typeface="Calibri" panose="020F0502020204030204" pitchFamily="34" charset="0"/>
              <a:buChar char="−"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1365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876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rgbClr val="930B0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70" y="1189973"/>
            <a:ext cx="8248389" cy="489930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>
              <a:buClr>
                <a:schemeClr val="accent2">
                  <a:lumMod val="75000"/>
                </a:schemeClr>
              </a:buClr>
              <a:buSzPct val="70000"/>
              <a:buFont typeface="Courier New" panose="02070309020205020404" pitchFamily="49" charset="0"/>
              <a:buChar char="o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buClr>
                <a:srgbClr val="8D4427"/>
              </a:buClr>
              <a:buSzPct val="70000"/>
              <a:buFont typeface="Times New Roman" panose="02020603050405020304" pitchFamily="18" charset="0"/>
              <a:buChar char="−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5911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575" y="1606006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3704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3013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3013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C268793-EB06-4C2E-A344-050FACD6263B}" type="datetime1">
              <a:rPr lang="en-US">
                <a:solidFill>
                  <a:prstClr val="black"/>
                </a:solidFill>
              </a:rPr>
              <a:pPr/>
              <a:t>1/9/2024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750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FF30AE1-1730-442F-9262-909CF92DC89A}" type="datetime1">
              <a:rPr lang="en-US">
                <a:solidFill>
                  <a:prstClr val="black"/>
                </a:solidFill>
              </a:rPr>
              <a:pPr/>
              <a:t>1/9/2024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896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ED5625C-EF98-48BD-8FC8-5BF7C67FC7BA}" type="datetime1">
              <a:rPr lang="en-US">
                <a:solidFill>
                  <a:prstClr val="black"/>
                </a:solidFill>
              </a:rPr>
              <a:pPr/>
              <a:t>1/9/2024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43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2647B38-CBE4-43F0-83C7-2BFE19C03D99}" type="datetime1">
              <a:rPr lang="en-US">
                <a:solidFill>
                  <a:prstClr val="black"/>
                </a:solidFill>
              </a:rPr>
              <a:pPr/>
              <a:t>1/9/2024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122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148443" y="294320"/>
            <a:ext cx="6847115" cy="737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 userDrawn="1"/>
        </p:nvSpPr>
        <p:spPr>
          <a:xfrm>
            <a:off x="324390" y="6373654"/>
            <a:ext cx="145596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4A7E44F-68F0-4AA3-A5C8-607811B8945D}" type="datetime1">
              <a:rPr lang="en-US" sz="1400" b="1" smtClea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1/9/2024</a:t>
            </a:fld>
            <a:endParaRPr lang="en-US" sz="1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8"/>
          <p:cNvSpPr txBox="1">
            <a:spLocks/>
          </p:cNvSpPr>
          <p:nvPr userDrawn="1"/>
        </p:nvSpPr>
        <p:spPr>
          <a:xfrm>
            <a:off x="8240198" y="6347051"/>
            <a:ext cx="60143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A8E0CFD-BB30-4A9F-B723-AE1386555E15}" type="slidenum">
              <a:rPr lang="en-US" sz="1400" b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‹#›</a:t>
            </a:fld>
            <a:endParaRPr lang="en-US" sz="1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173929" y="524443"/>
            <a:ext cx="15020" cy="587387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8958782" y="135448"/>
            <a:ext cx="14374" cy="610095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429274" y="135448"/>
            <a:ext cx="853669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 userDrawn="1"/>
        </p:nvCxnSpPr>
        <p:spPr>
          <a:xfrm>
            <a:off x="188949" y="6398315"/>
            <a:ext cx="240325" cy="292996"/>
          </a:xfrm>
          <a:prstGeom prst="curved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 userDrawn="1"/>
        </p:nvCxnSpPr>
        <p:spPr>
          <a:xfrm rot="5400000">
            <a:off x="8611851" y="6330006"/>
            <a:ext cx="454905" cy="267707"/>
          </a:xfrm>
          <a:prstGeom prst="curved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026AED6-E793-48A3-96AF-36A0D1FE2D70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454" y="135448"/>
            <a:ext cx="425219" cy="67225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8F5ADD7-F579-4B31-B088-24730AEA76C9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429588" y="135448"/>
            <a:ext cx="153343" cy="5305232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8EA3854-8902-4417-899A-DE9CBF528C1A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645" y="6043825"/>
            <a:ext cx="651512" cy="647487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DA3B82F8-7F36-4AE6-A785-76BCA479C67E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" y="6214968"/>
            <a:ext cx="1991676" cy="6638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1547C2F5-D0C4-4329-8DC2-48B66EE4F515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4987623" y="3550281"/>
            <a:ext cx="385984" cy="62820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B15A553C-6E56-4E14-9B40-3D70033DB61F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5093663" y="3283949"/>
            <a:ext cx="173904" cy="62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48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6" r:id="rId15"/>
    <p:sldLayoutId id="2147483677" r:id="rId16"/>
    <p:sldLayoutId id="2147483678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2094" y="1628800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Applied </a:t>
            </a:r>
            <a:r>
              <a:rPr lang="en-IN" sz="4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3608" y="4465508"/>
            <a:ext cx="7734334" cy="1752600"/>
          </a:xfrm>
        </p:spPr>
        <p:txBody>
          <a:bodyPr>
            <a:noAutofit/>
          </a:bodyPr>
          <a:lstStyle/>
          <a:p>
            <a:pPr algn="ctr"/>
            <a:r>
              <a:rPr lang="en-IN" sz="2000" b="1" dirty="0" smtClean="0">
                <a:solidFill>
                  <a:schemeClr val="accent2">
                    <a:lumMod val="75000"/>
                  </a:schemeClr>
                </a:solidFill>
                <a:latin typeface="Lucida Calligraphy" panose="03010101010101010101" pitchFamily="66" charset="0"/>
              </a:rPr>
              <a:t>Assistant </a:t>
            </a:r>
            <a:r>
              <a:rPr lang="en-IN" sz="2000" b="1" dirty="0">
                <a:solidFill>
                  <a:schemeClr val="accent2">
                    <a:lumMod val="75000"/>
                  </a:schemeClr>
                </a:solidFill>
                <a:latin typeface="Lucida Calligraphy" panose="03010101010101010101" pitchFamily="66" charset="0"/>
              </a:rPr>
              <a:t>Professor</a:t>
            </a:r>
          </a:p>
          <a:p>
            <a:pPr algn="ctr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  <a:latin typeface="Lucida Calligraphy" panose="03010101010101010101" pitchFamily="66" charset="0"/>
              </a:rPr>
              <a:t>Department of </a:t>
            </a:r>
            <a:r>
              <a:rPr lang="en-IN" sz="2000" b="1" dirty="0" smtClean="0">
                <a:solidFill>
                  <a:schemeClr val="accent2">
                    <a:lumMod val="75000"/>
                  </a:schemeClr>
                </a:solidFill>
                <a:latin typeface="Lucida Calligraphy" panose="03010101010101010101" pitchFamily="66" charset="0"/>
              </a:rPr>
              <a:t>Electronics and Computer </a:t>
            </a:r>
            <a:r>
              <a:rPr lang="en-IN" sz="2000" b="1" dirty="0">
                <a:solidFill>
                  <a:schemeClr val="accent2">
                    <a:lumMod val="75000"/>
                  </a:schemeClr>
                </a:solidFill>
                <a:latin typeface="Lucida Calligraphy" panose="03010101010101010101" pitchFamily="66" charset="0"/>
              </a:rPr>
              <a:t>Engineering </a:t>
            </a:r>
          </a:p>
          <a:p>
            <a:pPr algn="ctr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  <a:latin typeface="Lucida Calligraphy" panose="03010101010101010101" pitchFamily="66" charset="0"/>
              </a:rPr>
              <a:t>K. J. Somaiya College of Engineering</a:t>
            </a:r>
          </a:p>
          <a:p>
            <a:pPr algn="ctr"/>
            <a:r>
              <a:rPr lang="en-IN" sz="2000" b="1" dirty="0" smtClean="0">
                <a:solidFill>
                  <a:schemeClr val="accent2">
                    <a:lumMod val="75000"/>
                  </a:schemeClr>
                </a:solidFill>
                <a:latin typeface="Lucida Calligraphy" panose="03010101010101010101" pitchFamily="66" charset="0"/>
              </a:rPr>
              <a:t>Somaiya </a:t>
            </a:r>
            <a:r>
              <a:rPr lang="en-IN" sz="2000" b="1" dirty="0" err="1">
                <a:solidFill>
                  <a:schemeClr val="accent2">
                    <a:lumMod val="75000"/>
                  </a:schemeClr>
                </a:solidFill>
                <a:latin typeface="Lucida Calligraphy" panose="03010101010101010101" pitchFamily="66" charset="0"/>
              </a:rPr>
              <a:t>Vidyavihar</a:t>
            </a:r>
            <a:r>
              <a:rPr lang="en-IN" sz="2000" b="1" dirty="0">
                <a:solidFill>
                  <a:schemeClr val="accent2">
                    <a:lumMod val="75000"/>
                  </a:schemeClr>
                </a:solidFill>
                <a:latin typeface="Lucida Calligraphy" panose="03010101010101010101" pitchFamily="66" charset="0"/>
              </a:rPr>
              <a:t>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" y="2220"/>
            <a:ext cx="425219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73" y="0"/>
            <a:ext cx="157258" cy="5440680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DA3B82F8-7F36-4AE6-A785-76BCA479C6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" y="2219"/>
            <a:ext cx="1991676" cy="6638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78768" y="3372901"/>
            <a:ext cx="68120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Dr.</a:t>
            </a:r>
            <a:r>
              <a:rPr lang="en-I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 </a:t>
            </a:r>
            <a:r>
              <a:rPr lang="en-IN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Payal</a:t>
            </a:r>
            <a:r>
              <a:rPr lang="en-I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 </a:t>
            </a:r>
            <a:r>
              <a:rPr lang="en-IN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Varangaonkar</a:t>
            </a:r>
            <a:r>
              <a:rPr lang="en-I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 </a:t>
            </a:r>
            <a:endParaRPr lang="en-IN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260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13" y="533400"/>
            <a:ext cx="7785173" cy="5507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218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7927"/>
            <a:ext cx="7802307" cy="5545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788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7927"/>
            <a:ext cx="790129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83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48680"/>
            <a:ext cx="7315200" cy="515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224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83" y="304801"/>
            <a:ext cx="8208634" cy="5800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150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323" y="249793"/>
            <a:ext cx="7402883" cy="874951"/>
          </a:xfrm>
        </p:spPr>
        <p:txBody>
          <a:bodyPr/>
          <a:lstStyle/>
          <a:p>
            <a:r>
              <a:rPr lang="en-US" dirty="0" smtClean="0"/>
              <a:t>What is Data Science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96" y="1772816"/>
            <a:ext cx="8229600" cy="362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175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0" y="260648"/>
            <a:ext cx="7902599" cy="664096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What is Data Science?</a:t>
            </a:r>
            <a:endParaRPr lang="en-US" sz="4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9314" y="987426"/>
            <a:ext cx="4629150" cy="4873625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Data Science is a science of analyzing </a:t>
            </a:r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raw data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using statistics and machine learning with the purpose of drawing conclusion about the information.</a:t>
            </a:r>
          </a:p>
          <a:p>
            <a:pPr algn="just"/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Data Science is used in many industries to allow them to make better business decisions  and in sciences to test model and theories.</a:t>
            </a:r>
          </a:p>
          <a:p>
            <a:pPr algn="just"/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This requires process of inspecting, cleaning, transforming, modeling, analyzing an interpreting raw data.  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014268"/>
            <a:ext cx="2438400" cy="1622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17" y="2951977"/>
            <a:ext cx="2643187" cy="1485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725144"/>
            <a:ext cx="2592288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539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9" t="27088" r="30211" b="29123"/>
          <a:stretch/>
        </p:blipFill>
        <p:spPr bwMode="auto">
          <a:xfrm>
            <a:off x="611560" y="692696"/>
            <a:ext cx="8352928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879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Drew Conway’s Venn diagram of data science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257" y="1600200"/>
            <a:ext cx="47414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586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vs Data science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753" y="1766908"/>
            <a:ext cx="6384493" cy="4192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344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" y="2220"/>
            <a:ext cx="425219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73" y="0"/>
            <a:ext cx="157258" cy="5440680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DA3B82F8-7F36-4AE6-A785-76BCA479C6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" y="2219"/>
            <a:ext cx="1991676" cy="66389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Module No. 1  </a:t>
            </a:r>
            <a:r>
              <a:rPr lang="en-US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4000" u="sng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Introduction to Applied Data Science and Data Scraping</a:t>
            </a:r>
            <a:endParaRPr lang="en-US" sz="4000" u="sng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153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Data Science  Profile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Science</a:t>
            </a:r>
          </a:p>
          <a:p>
            <a:r>
              <a:rPr lang="en-US" dirty="0" smtClean="0"/>
              <a:t>Math</a:t>
            </a:r>
          </a:p>
          <a:p>
            <a:r>
              <a:rPr lang="en-US" dirty="0" smtClean="0"/>
              <a:t>Statistics</a:t>
            </a:r>
          </a:p>
          <a:p>
            <a:r>
              <a:rPr lang="en-US" dirty="0" smtClean="0"/>
              <a:t>Machine learning</a:t>
            </a:r>
          </a:p>
          <a:p>
            <a:r>
              <a:rPr lang="en-US" dirty="0" smtClean="0"/>
              <a:t>Domain expertise</a:t>
            </a:r>
          </a:p>
          <a:p>
            <a:r>
              <a:rPr lang="en-US" dirty="0" smtClean="0"/>
              <a:t>Communication and presentation skills</a:t>
            </a:r>
          </a:p>
          <a:p>
            <a:r>
              <a:rPr lang="en-US" dirty="0" smtClean="0"/>
              <a:t>Data Visualization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1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80" y="188640"/>
            <a:ext cx="8153400" cy="574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044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4928" y="274638"/>
            <a:ext cx="8229600" cy="1143000"/>
          </a:xfrm>
        </p:spPr>
        <p:txBody>
          <a:bodyPr/>
          <a:lstStyle/>
          <a:p>
            <a:r>
              <a:rPr lang="en-US" dirty="0" smtClean="0"/>
              <a:t>Data Science team profile</a:t>
            </a:r>
            <a:endParaRPr lang="en-US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78" y="1628800"/>
            <a:ext cx="4115130" cy="373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24744"/>
            <a:ext cx="41148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35968" y="5517232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Data Scientist Profile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508104" y="566124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Science Team profile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0361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323" y="249793"/>
            <a:ext cx="7402883" cy="874951"/>
          </a:xfrm>
        </p:spPr>
        <p:txBody>
          <a:bodyPr/>
          <a:lstStyle/>
          <a:p>
            <a:r>
              <a:rPr lang="en-US" dirty="0" smtClean="0"/>
              <a:t>Data Scientist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5908" y="1916832"/>
            <a:ext cx="7048500" cy="2834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53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76672"/>
            <a:ext cx="8229600" cy="4876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674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188641"/>
            <a:ext cx="7402883" cy="576064"/>
          </a:xfrm>
        </p:spPr>
        <p:txBody>
          <a:bodyPr/>
          <a:lstStyle/>
          <a:p>
            <a:r>
              <a:rPr lang="en-US" dirty="0" smtClean="0"/>
              <a:t>Data Science Process/Life  Cycle</a:t>
            </a:r>
            <a:endParaRPr lang="en-US" dirty="0"/>
          </a:p>
        </p:txBody>
      </p:sp>
      <p:pic>
        <p:nvPicPr>
          <p:cNvPr id="2050" name="Picture 2" descr="https://www.sudeep.co/images/post_images/2018-02-09-Understanding-the-Data-Science-Lifecycle/ch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764704"/>
            <a:ext cx="6408712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7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Role of Data scientist in the process</a:t>
            </a:r>
            <a:endParaRPr lang="en-US" dirty="0"/>
          </a:p>
        </p:txBody>
      </p:sp>
      <p:pic>
        <p:nvPicPr>
          <p:cNvPr id="3074" name="Picture 2" descr=" The Data Science Process - Data Scientist Daily Tas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763905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52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33" y="249793"/>
            <a:ext cx="7402883" cy="874951"/>
          </a:xfrm>
        </p:spPr>
        <p:txBody>
          <a:bodyPr>
            <a:normAutofit/>
          </a:bodyPr>
          <a:lstStyle/>
          <a:p>
            <a:r>
              <a:rPr lang="en-US" dirty="0" smtClean="0"/>
              <a:t>What does Data Scientist do Really?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8904" y="1268760"/>
            <a:ext cx="786956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In Industry:</a:t>
            </a: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More generally someone who knows:</a:t>
            </a: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How to design experiments?</a:t>
            </a: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Knows the process of collecting, cleaning and munging data</a:t>
            </a: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Skills that are necessary for understanding the biases in the data and for debugging logging output from code</a:t>
            </a: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Exploratory data analysis which combines visualization and data sense.</a:t>
            </a: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Finding patterns, build models and algorithms</a:t>
            </a: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Use analysis for decision making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05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ata Science Applic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8568952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67744" y="351554"/>
            <a:ext cx="4418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Data Science Applications</a:t>
            </a:r>
            <a:endParaRPr lang="en-U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75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45841" y="2967335"/>
            <a:ext cx="285232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Question</a:t>
            </a:r>
          </a:p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?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31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Contents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3568" y="980728"/>
            <a:ext cx="8229600" cy="4525963"/>
          </a:xfrm>
        </p:spPr>
        <p:txBody>
          <a:bodyPr>
            <a:noAutofit/>
          </a:bodyPr>
          <a:lstStyle/>
          <a:p>
            <a:r>
              <a:rPr lang="en-US" sz="24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Datafication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- Data everywhere </a:t>
            </a:r>
          </a:p>
          <a:p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Big Data</a:t>
            </a:r>
          </a:p>
          <a:p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What is Data Science?</a:t>
            </a:r>
          </a:p>
          <a:p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Big Data and Data Science</a:t>
            </a:r>
          </a:p>
          <a:p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Current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landscape of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perspectives</a:t>
            </a:r>
          </a:p>
          <a:p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Data Scientist Skill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sets </a:t>
            </a:r>
            <a:endParaRPr lang="en-US" sz="24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Challenges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and skill Sets needed and various applications areas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Impact of applying Data Science in business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scenario</a:t>
            </a:r>
          </a:p>
          <a:p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Estimation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and validation for added value due to data science</a:t>
            </a:r>
          </a:p>
        </p:txBody>
      </p:sp>
    </p:spTree>
    <p:extLst>
      <p:ext uri="{BB962C8B-B14F-4D97-AF65-F5344CB8AC3E}">
        <p14:creationId xmlns:p14="http://schemas.microsoft.com/office/powerpoint/2010/main" val="131015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0" y="2564904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Thank</a:t>
            </a:r>
          </a:p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You!!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14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is every where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80" y="1600200"/>
            <a:ext cx="814004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88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Datafication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8164" y="1295400"/>
            <a:ext cx="8067675" cy="4820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8927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60648"/>
            <a:ext cx="7886700" cy="1325563"/>
          </a:xfrm>
        </p:spPr>
        <p:txBody>
          <a:bodyPr/>
          <a:lstStyle/>
          <a:p>
            <a:r>
              <a:rPr lang="en-US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Datafication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75668" y="908720"/>
            <a:ext cx="3868340" cy="823912"/>
          </a:xfrm>
        </p:spPr>
        <p:txBody>
          <a:bodyPr/>
          <a:lstStyle/>
          <a:p>
            <a:r>
              <a:rPr lang="en-US" dirty="0" smtClean="0"/>
              <a:t>Definition 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03704" y="1760636"/>
            <a:ext cx="3868340" cy="3684588"/>
          </a:xfrm>
        </p:spPr>
        <p:txBody>
          <a:bodyPr/>
          <a:lstStyle/>
          <a:p>
            <a:pPr algn="just"/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Datafication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is a technological trend turning many aspects of our life into data which is subsequently transferred into information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realized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as a new form of value </a:t>
            </a:r>
            <a:endParaRPr lang="en-US" sz="24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3013" y="1124744"/>
            <a:ext cx="3887391" cy="823912"/>
          </a:xfrm>
        </p:spPr>
        <p:txBody>
          <a:bodyPr/>
          <a:lstStyle/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Example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3013" y="2132856"/>
            <a:ext cx="3887391" cy="368458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Quantify friends with ‘likes’</a:t>
            </a: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Googles augmented reality glass to quantify the gaze</a:t>
            </a: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Twitter </a:t>
            </a:r>
            <a:r>
              <a:rPr lang="en-US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datify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the thoughts</a:t>
            </a: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LinkedIn </a:t>
            </a:r>
            <a:r>
              <a:rPr lang="en-US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datify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our professional networks</a:t>
            </a: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Browsing web, </a:t>
            </a:r>
            <a:r>
              <a:rPr lang="en-US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unintentionaly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with cookies</a:t>
            </a: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Walk in store, street we are </a:t>
            </a:r>
            <a:r>
              <a:rPr lang="en-US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datafied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via  sensors, cameras, google glasses </a:t>
            </a: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Taking part of social media experiment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8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Big Data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415" y="1600200"/>
            <a:ext cx="792516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3688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V- Veracity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80728"/>
            <a:ext cx="3206787" cy="4233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082" y="980728"/>
            <a:ext cx="47244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699792" y="5661248"/>
            <a:ext cx="4431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Note: Veracity - conformity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 to facts; accuracy.</a:t>
            </a:r>
          </a:p>
        </p:txBody>
      </p:sp>
    </p:spTree>
    <p:extLst>
      <p:ext uri="{BB962C8B-B14F-4D97-AF65-F5344CB8AC3E}">
        <p14:creationId xmlns:p14="http://schemas.microsoft.com/office/powerpoint/2010/main" val="237243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Definition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7231416" cy="2968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026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391</Words>
  <Application>Microsoft Office PowerPoint</Application>
  <PresentationFormat>On-screen Show (4:3)</PresentationFormat>
  <Paragraphs>76</Paragraphs>
  <Slides>30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2_Custom Design</vt:lpstr>
      <vt:lpstr>Applied Data Science</vt:lpstr>
      <vt:lpstr>Module No. 1   Introduction to Applied Data Science and Data Scraping</vt:lpstr>
      <vt:lpstr>Contents</vt:lpstr>
      <vt:lpstr>Data is every where</vt:lpstr>
      <vt:lpstr>Datafication</vt:lpstr>
      <vt:lpstr>Datafication</vt:lpstr>
      <vt:lpstr> Big Data</vt:lpstr>
      <vt:lpstr>Additional V- Veracity</vt:lpstr>
      <vt:lpstr>Big Data 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Data Science</vt:lpstr>
      <vt:lpstr>What is Data Science?</vt:lpstr>
      <vt:lpstr>PowerPoint Presentation</vt:lpstr>
      <vt:lpstr>Drew Conway’s Venn diagram of data science</vt:lpstr>
      <vt:lpstr>Big Data vs Data science</vt:lpstr>
      <vt:lpstr>A Data Science  Profile</vt:lpstr>
      <vt:lpstr>PowerPoint Presentation</vt:lpstr>
      <vt:lpstr>Data Science team profile</vt:lpstr>
      <vt:lpstr>Data Scientist</vt:lpstr>
      <vt:lpstr>PowerPoint Presentation</vt:lpstr>
      <vt:lpstr>Data Science Process/Life  Cycle</vt:lpstr>
      <vt:lpstr>Role of Data scientist in the process</vt:lpstr>
      <vt:lpstr>What does Data Scientist do Really? </vt:lpstr>
      <vt:lpstr>PowerPoint Presentation</vt:lpstr>
      <vt:lpstr>PowerPoint Presentation</vt:lpstr>
      <vt:lpstr>PowerPoint Presentation</vt:lpstr>
    </vt:vector>
  </TitlesOfParts>
  <Manager>Vaibhav Vasani</Manager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H-DV</dc:title>
  <dc:subject>Data Visualization</dc:subject>
  <dc:creator>Vaibhav Vasani</dc:creator>
  <cp:keywords>ADS</cp:keywords>
  <dc:description>Vaibhav</dc:description>
  <cp:lastModifiedBy>payal</cp:lastModifiedBy>
  <cp:revision>37</cp:revision>
  <dcterms:created xsi:type="dcterms:W3CDTF">2021-02-11T03:47:51Z</dcterms:created>
  <dcterms:modified xsi:type="dcterms:W3CDTF">2024-01-10T04:56:51Z</dcterms:modified>
  <cp:category>Honours</cp:category>
</cp:coreProperties>
</file>